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00" r:id="rId4"/>
  </p:sldMasterIdLst>
  <p:notesMasterIdLst>
    <p:notesMasterId r:id="rId15"/>
  </p:notesMasterIdLst>
  <p:sldIdLst>
    <p:sldId id="256" r:id="rId5"/>
    <p:sldId id="355" r:id="rId6"/>
    <p:sldId id="359" r:id="rId7"/>
    <p:sldId id="360" r:id="rId8"/>
    <p:sldId id="361" r:id="rId9"/>
    <p:sldId id="362" r:id="rId10"/>
    <p:sldId id="363" r:id="rId11"/>
    <p:sldId id="364" r:id="rId12"/>
    <p:sldId id="365" r:id="rId13"/>
    <p:sldId id="35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7E039C-83F2-E147-9F2D-75C6A621E4DA}" type="datetimeFigureOut">
              <a:rPr lang="en-US" smtClean="0"/>
              <a:t>4/15/2024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E0E784-2655-D944-8273-D13A0E562E37}" type="slidenum">
              <a:rPr lang="en-US" smtClean="0"/>
              <a:t>‹#›</a:t>
            </a:fld>
            <a:endParaRPr lang="en-US"/>
          </a:p>
        </p:txBody>
      </p:sp>
    </p:spTree>
    <p:extLst>
      <p:ext uri="{BB962C8B-B14F-4D97-AF65-F5344CB8AC3E}">
        <p14:creationId xmlns:p14="http://schemas.microsoft.com/office/powerpoint/2010/main" val="628883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E0E784-2655-D944-8273-D13A0E562E37}" type="slidenum">
              <a:rPr lang="en-US" smtClean="0"/>
              <a:t>1</a:t>
            </a:fld>
            <a:endParaRPr lang="en-US"/>
          </a:p>
        </p:txBody>
      </p:sp>
    </p:spTree>
    <p:extLst>
      <p:ext uri="{BB962C8B-B14F-4D97-AF65-F5344CB8AC3E}">
        <p14:creationId xmlns:p14="http://schemas.microsoft.com/office/powerpoint/2010/main" val="18802601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9FB59C04-44A4-CF4D-BCCF-91B0EC4D587F}" type="datetime1">
              <a:rPr lang="en-ZA" smtClean="0"/>
              <a:t>2024/04/15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6FBCE-0EFB-9341-AF14-772DDDB8FE9A}" type="slidenum">
              <a:rPr lang="en-US" smtClean="0"/>
              <a:t>‹#›</a:t>
            </a:fld>
            <a:endParaRPr lang="en-US"/>
          </a:p>
        </p:txBody>
      </p:sp>
      <p:pic>
        <p:nvPicPr>
          <p:cNvPr id="7" name="Picture 6">
            <a:extLst>
              <a:ext uri="{FF2B5EF4-FFF2-40B4-BE49-F238E27FC236}">
                <a16:creationId xmlns:a16="http://schemas.microsoft.com/office/drawing/2014/main" id="{464C807A-582D-5536-03F1-D0D54C27D90A}"/>
              </a:ext>
            </a:extLst>
          </p:cNvPr>
          <p:cNvPicPr>
            <a:picLocks noChangeAspect="1"/>
          </p:cNvPicPr>
          <p:nvPr userDrawn="1"/>
        </p:nvPicPr>
        <p:blipFill>
          <a:blip r:embed="rId2"/>
          <a:srcRect/>
          <a:stretch/>
        </p:blipFill>
        <p:spPr>
          <a:xfrm>
            <a:off x="11267" y="-6349"/>
            <a:ext cx="12180730" cy="6864349"/>
          </a:xfrm>
          <a:prstGeom prst="rect">
            <a:avLst/>
          </a:prstGeom>
        </p:spPr>
      </p:pic>
    </p:spTree>
    <p:extLst>
      <p:ext uri="{BB962C8B-B14F-4D97-AF65-F5344CB8AC3E}">
        <p14:creationId xmlns:p14="http://schemas.microsoft.com/office/powerpoint/2010/main" val="1228455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8931FB4-306C-B14F-9DF4-0FD9AB22B8E7}" type="datetime1">
              <a:rPr lang="en-ZA" smtClean="0"/>
              <a:t>2024/04/15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6FBCE-0EFB-9341-AF14-772DDDB8FE9A}" type="slidenum">
              <a:rPr lang="en-US" smtClean="0"/>
              <a:t>‹#›</a:t>
            </a:fld>
            <a:endParaRPr lang="en-US"/>
          </a:p>
        </p:txBody>
      </p:sp>
    </p:spTree>
    <p:extLst>
      <p:ext uri="{BB962C8B-B14F-4D97-AF65-F5344CB8AC3E}">
        <p14:creationId xmlns:p14="http://schemas.microsoft.com/office/powerpoint/2010/main" val="711377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7F189B79-E675-C345-883A-F23F764B154F}" type="datetime1">
              <a:rPr lang="en-ZA" smtClean="0"/>
              <a:t>2024/04/15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6FBCE-0EFB-9341-AF14-772DDDB8FE9A}" type="slidenum">
              <a:rPr lang="en-US" smtClean="0"/>
              <a:t>‹#›</a:t>
            </a:fld>
            <a:endParaRPr lang="en-US"/>
          </a:p>
        </p:txBody>
      </p:sp>
    </p:spTree>
    <p:extLst>
      <p:ext uri="{BB962C8B-B14F-4D97-AF65-F5344CB8AC3E}">
        <p14:creationId xmlns:p14="http://schemas.microsoft.com/office/powerpoint/2010/main" val="2748170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Shape, rectangle&#10;&#10;Description automatically generated">
            <a:extLst>
              <a:ext uri="{FF2B5EF4-FFF2-40B4-BE49-F238E27FC236}">
                <a16:creationId xmlns:a16="http://schemas.microsoft.com/office/drawing/2014/main" id="{110471AB-3DFE-9A6B-799A-FC0E292FB57A}"/>
              </a:ext>
            </a:extLst>
          </p:cNvPr>
          <p:cNvPicPr>
            <a:picLocks noChangeAspect="1"/>
          </p:cNvPicPr>
          <p:nvPr userDrawn="1"/>
        </p:nvPicPr>
        <p:blipFill>
          <a:blip r:embed="rId2"/>
          <a:stretch>
            <a:fillRect/>
          </a:stretch>
        </p:blipFill>
        <p:spPr>
          <a:xfrm>
            <a:off x="11268" y="0"/>
            <a:ext cx="12169464" cy="6858000"/>
          </a:xfrm>
          <a:prstGeom prst="rect">
            <a:avLst/>
          </a:prstGeom>
        </p:spPr>
      </p:pic>
      <p:sp>
        <p:nvSpPr>
          <p:cNvPr id="2" name="Title 1"/>
          <p:cNvSpPr>
            <a:spLocks noGrp="1" noRot="1" noMove="1" noResize="1" noEditPoints="1" noAdjustHandles="1" noChangeArrowheads="1" noChangeShapeType="1"/>
          </p:cNvSpPr>
          <p:nvPr>
            <p:ph type="title" hasCustomPrompt="1"/>
          </p:nvPr>
        </p:nvSpPr>
        <p:spPr>
          <a:xfrm>
            <a:off x="267419" y="577970"/>
            <a:ext cx="11644221" cy="897147"/>
          </a:xfrm>
        </p:spPr>
        <p:txBody>
          <a:bodyPr>
            <a:normAutofit/>
          </a:bodyPr>
          <a:lstStyle>
            <a:lvl1pPr>
              <a:lnSpc>
                <a:spcPts val="3080"/>
              </a:lnSpc>
              <a:defRPr sz="3500" b="1">
                <a:latin typeface="+mn-lt"/>
              </a:defRPr>
            </a:lvl1pPr>
          </a:lstStyle>
          <a:p>
            <a:r>
              <a:rPr lang="en-US"/>
              <a:t>Heading goes here, up to maximum 2 lines, sentence case, Calibri 35pt, bold</a:t>
            </a:r>
          </a:p>
        </p:txBody>
      </p:sp>
      <p:sp>
        <p:nvSpPr>
          <p:cNvPr id="3" name="Content Placeholder 2"/>
          <p:cNvSpPr>
            <a:spLocks noGrp="1" noRot="1" noMove="1" noResize="1" noEditPoints="1" noAdjustHandles="1" noChangeArrowheads="1" noChangeShapeType="1"/>
          </p:cNvSpPr>
          <p:nvPr>
            <p:ph idx="1" hasCustomPrompt="1"/>
          </p:nvPr>
        </p:nvSpPr>
        <p:spPr>
          <a:xfrm>
            <a:off x="267419" y="1759790"/>
            <a:ext cx="11644221" cy="4839418"/>
          </a:xfrm>
        </p:spPr>
        <p:txBody>
          <a:bodyPr/>
          <a:lstStyle>
            <a:lvl1pPr algn="l">
              <a:defRPr/>
            </a:lvl1pPr>
            <a:lvl2pPr marL="536575" indent="-268288">
              <a:buFont typeface="Symbol" panose="05050102010706020507" pitchFamily="18" charset="2"/>
              <a:buChar char=""/>
              <a:defRPr/>
            </a:lvl2pPr>
            <a:lvl5pPr marL="1828800" indent="0">
              <a:buNone/>
              <a:defRPr/>
            </a:lvl5pPr>
          </a:lstStyle>
          <a:p>
            <a:pPr lvl="0"/>
            <a:r>
              <a:rPr lang="en-GB"/>
              <a:t>Bullet style, Calibri 28pt, justified, not bold</a:t>
            </a:r>
          </a:p>
          <a:p>
            <a:pPr lvl="1"/>
            <a:r>
              <a:rPr lang="en-GB"/>
              <a:t>Tab for 2nd level bullet, Calibri 24pt, justified, not bold</a:t>
            </a:r>
          </a:p>
          <a:p>
            <a:pPr lvl="4"/>
            <a:endParaRPr lang="en-US"/>
          </a:p>
        </p:txBody>
      </p:sp>
      <p:sp>
        <p:nvSpPr>
          <p:cNvPr id="8" name="Slide Number Placeholder 5">
            <a:extLst>
              <a:ext uri="{FF2B5EF4-FFF2-40B4-BE49-F238E27FC236}">
                <a16:creationId xmlns:a16="http://schemas.microsoft.com/office/drawing/2014/main" id="{742CDA21-FB34-2E10-6FC6-41A385019286}"/>
              </a:ext>
            </a:extLst>
          </p:cNvPr>
          <p:cNvSpPr txBox="1">
            <a:spLocks/>
          </p:cNvSpPr>
          <p:nvPr userDrawn="1"/>
        </p:nvSpPr>
        <p:spPr>
          <a:xfrm>
            <a:off x="11371556" y="0"/>
            <a:ext cx="540084" cy="362914"/>
          </a:xfrm>
          <a:prstGeom prst="rect">
            <a:avLst/>
          </a:prstGeom>
        </p:spPr>
        <p:txBody>
          <a:bodyPr vert="horz" lIns="91440" tIns="45720" rIns="91440" bIns="45720" rtlCol="0" anchor="ctr" anchorCtr="1"/>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CF6FBCE-0EFB-9341-AF14-772DDDB8FE9A}" type="slidenum">
              <a:rPr lang="en-US" sz="1400" b="1" smtClean="0">
                <a:solidFill>
                  <a:schemeClr val="tx1">
                    <a:lumMod val="95000"/>
                    <a:lumOff val="5000"/>
                  </a:schemeClr>
                </a:solidFill>
              </a:rPr>
              <a:pPr/>
              <a:t>‹#›</a:t>
            </a:fld>
            <a:endParaRPr lang="en-US" sz="1400" b="1">
              <a:solidFill>
                <a:schemeClr val="tx1">
                  <a:lumMod val="95000"/>
                  <a:lumOff val="5000"/>
                </a:schemeClr>
              </a:solidFill>
            </a:endParaRPr>
          </a:p>
        </p:txBody>
      </p:sp>
    </p:spTree>
    <p:extLst>
      <p:ext uri="{BB962C8B-B14F-4D97-AF65-F5344CB8AC3E}">
        <p14:creationId xmlns:p14="http://schemas.microsoft.com/office/powerpoint/2010/main" val="1692334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606901-97E9-EC48-853A-C1E7E6BC4AA2}" type="datetime1">
              <a:rPr lang="en-ZA" smtClean="0"/>
              <a:t>2024/04/15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6FBCE-0EFB-9341-AF14-772DDDB8FE9A}" type="slidenum">
              <a:rPr lang="en-US" smtClean="0"/>
              <a:t>‹#›</a:t>
            </a:fld>
            <a:endParaRPr lang="en-US"/>
          </a:p>
        </p:txBody>
      </p:sp>
    </p:spTree>
    <p:extLst>
      <p:ext uri="{BB962C8B-B14F-4D97-AF65-F5344CB8AC3E}">
        <p14:creationId xmlns:p14="http://schemas.microsoft.com/office/powerpoint/2010/main" val="4195558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E6AFC8E3-AC9B-484F-A89A-11D48F91BD50}" type="datetime1">
              <a:rPr lang="en-ZA" smtClean="0"/>
              <a:t>2024/04/15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6FBCE-0EFB-9341-AF14-772DDDB8FE9A}" type="slidenum">
              <a:rPr lang="en-US" smtClean="0"/>
              <a:t>‹#›</a:t>
            </a:fld>
            <a:endParaRPr lang="en-US"/>
          </a:p>
        </p:txBody>
      </p:sp>
    </p:spTree>
    <p:extLst>
      <p:ext uri="{BB962C8B-B14F-4D97-AF65-F5344CB8AC3E}">
        <p14:creationId xmlns:p14="http://schemas.microsoft.com/office/powerpoint/2010/main" val="768154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78273CD7-1148-2F44-B63B-DE7490027093}" type="datetime1">
              <a:rPr lang="en-ZA" smtClean="0"/>
              <a:t>2024/04/15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6FBCE-0EFB-9341-AF14-772DDDB8FE9A}" type="slidenum">
              <a:rPr lang="en-US" smtClean="0"/>
              <a:t>‹#›</a:t>
            </a:fld>
            <a:endParaRPr lang="en-US"/>
          </a:p>
        </p:txBody>
      </p:sp>
    </p:spTree>
    <p:extLst>
      <p:ext uri="{BB962C8B-B14F-4D97-AF65-F5344CB8AC3E}">
        <p14:creationId xmlns:p14="http://schemas.microsoft.com/office/powerpoint/2010/main" val="2857416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11D0C203-3373-6B42-997B-6A5702094014}" type="datetime1">
              <a:rPr lang="en-ZA" smtClean="0"/>
              <a:t>2024/04/15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6FBCE-0EFB-9341-AF14-772DDDB8FE9A}" type="slidenum">
              <a:rPr lang="en-US" smtClean="0"/>
              <a:t>‹#›</a:t>
            </a:fld>
            <a:endParaRPr lang="en-US"/>
          </a:p>
        </p:txBody>
      </p:sp>
    </p:spTree>
    <p:extLst>
      <p:ext uri="{BB962C8B-B14F-4D97-AF65-F5344CB8AC3E}">
        <p14:creationId xmlns:p14="http://schemas.microsoft.com/office/powerpoint/2010/main" val="1228341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419AA-2EEB-AD4B-BFF7-1B911BDF0757}" type="datetime1">
              <a:rPr lang="en-ZA" smtClean="0"/>
              <a:t>2024/04/15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6FBCE-0EFB-9341-AF14-772DDDB8FE9A}" type="slidenum">
              <a:rPr lang="en-US" smtClean="0"/>
              <a:t>‹#›</a:t>
            </a:fld>
            <a:endParaRPr lang="en-US"/>
          </a:p>
        </p:txBody>
      </p:sp>
    </p:spTree>
    <p:extLst>
      <p:ext uri="{BB962C8B-B14F-4D97-AF65-F5344CB8AC3E}">
        <p14:creationId xmlns:p14="http://schemas.microsoft.com/office/powerpoint/2010/main" val="2591056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2B59161-6F42-1849-8689-A2198D8BC5D0}" type="datetime1">
              <a:rPr lang="en-ZA" smtClean="0"/>
              <a:t>2024/04/15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6FBCE-0EFB-9341-AF14-772DDDB8FE9A}" type="slidenum">
              <a:rPr lang="en-US" smtClean="0"/>
              <a:t>‹#›</a:t>
            </a:fld>
            <a:endParaRPr lang="en-US"/>
          </a:p>
        </p:txBody>
      </p:sp>
    </p:spTree>
    <p:extLst>
      <p:ext uri="{BB962C8B-B14F-4D97-AF65-F5344CB8AC3E}">
        <p14:creationId xmlns:p14="http://schemas.microsoft.com/office/powerpoint/2010/main" val="417823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4A3A3FC-878C-8F47-B106-AE211DEC66D8}" type="datetime1">
              <a:rPr lang="en-ZA" smtClean="0"/>
              <a:t>2024/04/15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6FBCE-0EFB-9341-AF14-772DDDB8FE9A}" type="slidenum">
              <a:rPr lang="en-US" smtClean="0"/>
              <a:t>‹#›</a:t>
            </a:fld>
            <a:endParaRPr lang="en-US"/>
          </a:p>
        </p:txBody>
      </p:sp>
    </p:spTree>
    <p:extLst>
      <p:ext uri="{BB962C8B-B14F-4D97-AF65-F5344CB8AC3E}">
        <p14:creationId xmlns:p14="http://schemas.microsoft.com/office/powerpoint/2010/main" val="3097472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71792E-29FB-8649-BB25-70B41D2B30B2}" type="datetime1">
              <a:rPr lang="en-ZA" smtClean="0"/>
              <a:t>2024/04/15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6FBCE-0EFB-9341-AF14-772DDDB8FE9A}" type="slidenum">
              <a:rPr lang="en-US" smtClean="0"/>
              <a:t>‹#›</a:t>
            </a:fld>
            <a:endParaRPr lang="en-US"/>
          </a:p>
        </p:txBody>
      </p:sp>
    </p:spTree>
    <p:extLst>
      <p:ext uri="{BB962C8B-B14F-4D97-AF65-F5344CB8AC3E}">
        <p14:creationId xmlns:p14="http://schemas.microsoft.com/office/powerpoint/2010/main" val="1604937371"/>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536575" indent="-268288" algn="l" defTabSz="914400" rtl="0" eaLnBrk="1" latinLnBrk="0" hangingPunct="1">
        <a:lnSpc>
          <a:spcPct val="90000"/>
        </a:lnSpc>
        <a:spcBef>
          <a:spcPts val="500"/>
        </a:spcBef>
        <a:buFont typeface="Symbol" panose="05050102010706020507"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Rot="1" noMove="1" noResize="1" noEditPoints="1" noAdjustHandles="1" noChangeArrowheads="1" noChangeShapeType="1"/>
          </p:cNvSpPr>
          <p:nvPr>
            <p:ph type="ctrTitle"/>
          </p:nvPr>
        </p:nvSpPr>
        <p:spPr>
          <a:xfrm>
            <a:off x="1030596" y="989229"/>
            <a:ext cx="7482315" cy="1483508"/>
          </a:xfrm>
        </p:spPr>
        <p:txBody>
          <a:bodyPr vert="horz" lIns="0" tIns="0" rIns="91440" bIns="45720" rtlCol="0" anchor="b">
            <a:normAutofit fontScale="90000"/>
          </a:bodyPr>
          <a:lstStyle/>
          <a:p>
            <a:pPr>
              <a:lnSpc>
                <a:spcPts val="3600"/>
              </a:lnSpc>
            </a:pPr>
            <a:br>
              <a:rPr lang="en-US" sz="4000" b="1" cap="all" dirty="0">
                <a:solidFill>
                  <a:schemeClr val="bg1"/>
                </a:solidFill>
                <a:latin typeface="Arial" panose="020B0604020202020204" pitchFamily="34" charset="0"/>
                <a:cs typeface="Arial" panose="020B0604020202020204" pitchFamily="34" charset="0"/>
              </a:rPr>
            </a:br>
            <a:r>
              <a:rPr lang="en-US" sz="4000" b="1" cap="all" dirty="0">
                <a:solidFill>
                  <a:schemeClr val="bg1"/>
                </a:solidFill>
                <a:latin typeface="Arial" panose="020B0604020202020204" pitchFamily="34" charset="0"/>
                <a:cs typeface="Arial" panose="020B0604020202020204" pitchFamily="34" charset="0"/>
              </a:rPr>
              <a:t>Response to </a:t>
            </a:r>
            <a:r>
              <a:rPr lang="en-US" sz="4000" b="1" cap="all" dirty="0" err="1">
                <a:solidFill>
                  <a:schemeClr val="bg1"/>
                </a:solidFill>
                <a:latin typeface="Arial" panose="020B0604020202020204" pitchFamily="34" charset="0"/>
                <a:cs typeface="Arial" panose="020B0604020202020204" pitchFamily="34" charset="0"/>
              </a:rPr>
              <a:t>secof</a:t>
            </a:r>
            <a:r>
              <a:rPr lang="en-US" sz="4000" b="1" cap="all" dirty="0">
                <a:solidFill>
                  <a:schemeClr val="bg1"/>
                </a:solidFill>
                <a:latin typeface="Arial" panose="020B0604020202020204" pitchFamily="34" charset="0"/>
                <a:cs typeface="Arial" panose="020B0604020202020204" pitchFamily="34" charset="0"/>
              </a:rPr>
              <a:t> </a:t>
            </a:r>
            <a:br>
              <a:rPr lang="en-US" sz="4000" b="1" cap="all" dirty="0">
                <a:solidFill>
                  <a:schemeClr val="bg1"/>
                </a:solidFill>
                <a:latin typeface="Arial" panose="020B0604020202020204" pitchFamily="34" charset="0"/>
                <a:cs typeface="Arial" panose="020B0604020202020204" pitchFamily="34" charset="0"/>
              </a:rPr>
            </a:br>
            <a:r>
              <a:rPr lang="en-US" sz="4000" b="1" cap="all" dirty="0">
                <a:solidFill>
                  <a:schemeClr val="bg1"/>
                </a:solidFill>
                <a:latin typeface="Arial" panose="020B0604020202020204" pitchFamily="34" charset="0"/>
                <a:cs typeface="Arial" panose="020B0604020202020204" pitchFamily="34" charset="0"/>
              </a:rPr>
              <a:t>2024 PENSION FUNDS amendment bill [B3B-2024] </a:t>
            </a:r>
          </a:p>
        </p:txBody>
      </p:sp>
      <p:sp>
        <p:nvSpPr>
          <p:cNvPr id="6" name="TextBox 5"/>
          <p:cNvSpPr txBox="1">
            <a:spLocks noGrp="1" noRot="1" noMove="1" noResize="1" noEditPoints="1" noAdjustHandles="1" noChangeArrowheads="1" noChangeShapeType="1"/>
          </p:cNvSpPr>
          <p:nvPr/>
        </p:nvSpPr>
        <p:spPr>
          <a:xfrm>
            <a:off x="9339996" y="989229"/>
            <a:ext cx="1935272" cy="1175258"/>
          </a:xfrm>
          <a:prstGeom prst="rect">
            <a:avLst/>
          </a:prstGeom>
          <a:noFill/>
        </p:spPr>
        <p:txBody>
          <a:bodyPr wrap="square" rtlCol="0">
            <a:spAutoFit/>
          </a:bodyPr>
          <a:lstStyle/>
          <a:p>
            <a:pPr>
              <a:lnSpc>
                <a:spcPts val="1720"/>
              </a:lnSpc>
            </a:pPr>
            <a:r>
              <a:rPr lang="en-US" sz="1400" dirty="0">
                <a:solidFill>
                  <a:schemeClr val="bg1"/>
                </a:solidFill>
              </a:rPr>
              <a:t>PRESENTED BY:</a:t>
            </a:r>
          </a:p>
          <a:p>
            <a:pPr>
              <a:lnSpc>
                <a:spcPts val="1720"/>
              </a:lnSpc>
            </a:pPr>
            <a:endParaRPr lang="en-US" sz="1400" dirty="0">
              <a:solidFill>
                <a:schemeClr val="bg1"/>
              </a:solidFill>
            </a:endParaRPr>
          </a:p>
          <a:p>
            <a:pPr>
              <a:lnSpc>
                <a:spcPts val="1720"/>
              </a:lnSpc>
            </a:pPr>
            <a:r>
              <a:rPr lang="en-US" sz="1400" b="1" dirty="0">
                <a:solidFill>
                  <a:schemeClr val="bg1"/>
                </a:solidFill>
              </a:rPr>
              <a:t>National Treasury</a:t>
            </a:r>
          </a:p>
          <a:p>
            <a:pPr>
              <a:lnSpc>
                <a:spcPts val="1720"/>
              </a:lnSpc>
            </a:pPr>
            <a:endParaRPr lang="en-US" sz="1400" b="1" dirty="0">
              <a:solidFill>
                <a:schemeClr val="bg1"/>
              </a:solidFill>
            </a:endParaRPr>
          </a:p>
          <a:p>
            <a:pPr>
              <a:lnSpc>
                <a:spcPts val="1720"/>
              </a:lnSpc>
            </a:pPr>
            <a:r>
              <a:rPr lang="en-US" sz="1400" b="1" dirty="0">
                <a:solidFill>
                  <a:schemeClr val="bg1"/>
                </a:solidFill>
              </a:rPr>
              <a:t>Date: 16 April 2024</a:t>
            </a:r>
          </a:p>
        </p:txBody>
      </p:sp>
    </p:spTree>
    <p:extLst>
      <p:ext uri="{BB962C8B-B14F-4D97-AF65-F5344CB8AC3E}">
        <p14:creationId xmlns:p14="http://schemas.microsoft.com/office/powerpoint/2010/main" val="301266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EED4E9-69DA-6484-6B9C-B1261E7CFB12}"/>
              </a:ext>
            </a:extLst>
          </p:cNvPr>
          <p:cNvSpPr>
            <a:spLocks noGrp="1"/>
          </p:cNvSpPr>
          <p:nvPr>
            <p:ph idx="1"/>
          </p:nvPr>
        </p:nvSpPr>
        <p:spPr>
          <a:xfrm>
            <a:off x="307308" y="1224256"/>
            <a:ext cx="11577383" cy="5053263"/>
          </a:xfrm>
        </p:spPr>
        <p:txBody>
          <a:bodyPr>
            <a:noAutofit/>
          </a:bodyPr>
          <a:lstStyle/>
          <a:p>
            <a:pPr marL="0" indent="0" algn="just" defTabSz="685800">
              <a:spcBef>
                <a:spcPts val="750"/>
              </a:spcBef>
              <a:buNone/>
              <a:defRPr/>
            </a:pPr>
            <a:endParaRPr lang="en-US" sz="2000" b="1">
              <a:effectLst/>
              <a:latin typeface="Arial" panose="020B0604020202020204" pitchFamily="34" charset="0"/>
              <a:ea typeface="Arial MT"/>
              <a:cs typeface="Arial" panose="020B0604020202020204" pitchFamily="34" charset="0"/>
            </a:endParaRPr>
          </a:p>
          <a:p>
            <a:pPr marL="0" indent="0" algn="just" defTabSz="685800">
              <a:spcBef>
                <a:spcPts val="750"/>
              </a:spcBef>
              <a:buNone/>
              <a:defRPr/>
            </a:pPr>
            <a:endParaRPr lang="en-US" sz="2000" b="1">
              <a:latin typeface="Arial" panose="020B0604020202020204" pitchFamily="34" charset="0"/>
              <a:ea typeface="Arial MT"/>
              <a:cs typeface="Arial" panose="020B0604020202020204" pitchFamily="34" charset="0"/>
            </a:endParaRPr>
          </a:p>
          <a:p>
            <a:pPr marL="0" indent="0" algn="just" defTabSz="685800">
              <a:spcBef>
                <a:spcPts val="750"/>
              </a:spcBef>
              <a:buNone/>
              <a:defRPr/>
            </a:pPr>
            <a:endParaRPr lang="en-US" sz="2000" b="1">
              <a:effectLst/>
              <a:latin typeface="Arial" panose="020B0604020202020204" pitchFamily="34" charset="0"/>
              <a:ea typeface="Arial MT"/>
              <a:cs typeface="Arial" panose="020B0604020202020204" pitchFamily="34" charset="0"/>
            </a:endParaRPr>
          </a:p>
          <a:p>
            <a:pPr marL="0" indent="0" algn="just" defTabSz="685800">
              <a:spcBef>
                <a:spcPts val="750"/>
              </a:spcBef>
              <a:buNone/>
              <a:defRPr/>
            </a:pPr>
            <a:endParaRPr lang="en-US" sz="2000" b="1">
              <a:latin typeface="Arial" panose="020B0604020202020204" pitchFamily="34" charset="0"/>
              <a:ea typeface="Arial MT"/>
              <a:cs typeface="Arial" panose="020B0604020202020204" pitchFamily="34" charset="0"/>
            </a:endParaRPr>
          </a:p>
          <a:p>
            <a:pPr marL="0" indent="0" algn="just" defTabSz="685800">
              <a:spcBef>
                <a:spcPts val="750"/>
              </a:spcBef>
              <a:buNone/>
              <a:defRPr/>
            </a:pPr>
            <a:endParaRPr lang="en-US" sz="2000" b="1">
              <a:effectLst/>
              <a:latin typeface="Arial" panose="020B0604020202020204" pitchFamily="34" charset="0"/>
              <a:ea typeface="Arial MT"/>
              <a:cs typeface="Arial" panose="020B0604020202020204" pitchFamily="34" charset="0"/>
            </a:endParaRPr>
          </a:p>
          <a:p>
            <a:pPr marL="0" indent="0" algn="ctr" defTabSz="685800">
              <a:spcBef>
                <a:spcPts val="750"/>
              </a:spcBef>
              <a:buNone/>
              <a:defRPr/>
            </a:pPr>
            <a:r>
              <a:rPr lang="en-US" sz="4400" b="1">
                <a:effectLst/>
                <a:latin typeface="Arial" panose="020B0604020202020204" pitchFamily="34" charset="0"/>
                <a:ea typeface="Arial MT"/>
                <a:cs typeface="Arial" panose="020B0604020202020204" pitchFamily="34" charset="0"/>
              </a:rPr>
              <a:t>THANK YOU! </a:t>
            </a:r>
            <a:endParaRPr lang="en-US" sz="4400" b="1">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7770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F02F7-4F9B-7BF8-B5BA-A36E9B456A7B}"/>
              </a:ext>
            </a:extLst>
          </p:cNvPr>
          <p:cNvSpPr>
            <a:spLocks noGrp="1"/>
          </p:cNvSpPr>
          <p:nvPr>
            <p:ph type="title"/>
          </p:nvPr>
        </p:nvSpPr>
        <p:spPr>
          <a:xfrm>
            <a:off x="87086" y="386902"/>
            <a:ext cx="12104913" cy="936931"/>
          </a:xfrm>
        </p:spPr>
        <p:txBody>
          <a:bodyPr>
            <a:noAutofit/>
          </a:bodyPr>
          <a:lstStyle/>
          <a:p>
            <a:pPr marL="83820" marR="96520" algn="ctr">
              <a:lnSpc>
                <a:spcPct val="112000"/>
              </a:lnSpc>
              <a:spcBef>
                <a:spcPts val="5"/>
              </a:spcBef>
            </a:pPr>
            <a:r>
              <a:rPr lang="en-US" sz="2800">
                <a:latin typeface="Arial MT"/>
              </a:rPr>
              <a:t>Two-Pot Retirement System </a:t>
            </a:r>
            <a:br>
              <a:rPr lang="en-US" sz="2800">
                <a:latin typeface="Arial MT"/>
              </a:rPr>
            </a:br>
            <a:r>
              <a:rPr lang="en-US" sz="2800">
                <a:latin typeface="Arial MT"/>
              </a:rPr>
              <a:t>(2024 Pension Funds Amendment Bill)</a:t>
            </a:r>
          </a:p>
        </p:txBody>
      </p:sp>
      <p:sp>
        <p:nvSpPr>
          <p:cNvPr id="3" name="Content Placeholder 2">
            <a:extLst>
              <a:ext uri="{FF2B5EF4-FFF2-40B4-BE49-F238E27FC236}">
                <a16:creationId xmlns:a16="http://schemas.microsoft.com/office/drawing/2014/main" id="{68EED4E9-69DA-6484-6B9C-B1261E7CFB12}"/>
              </a:ext>
            </a:extLst>
          </p:cNvPr>
          <p:cNvSpPr>
            <a:spLocks noGrp="1"/>
          </p:cNvSpPr>
          <p:nvPr>
            <p:ph idx="1"/>
          </p:nvPr>
        </p:nvSpPr>
        <p:spPr>
          <a:xfrm>
            <a:off x="214282" y="1572125"/>
            <a:ext cx="11577383" cy="5053263"/>
          </a:xfrm>
        </p:spPr>
        <p:txBody>
          <a:bodyPr>
            <a:noAutofit/>
          </a:bodyPr>
          <a:lstStyle/>
          <a:p>
            <a:pPr marL="83820" marR="96520" indent="0" algn="just">
              <a:lnSpc>
                <a:spcPct val="112000"/>
              </a:lnSpc>
              <a:spcBef>
                <a:spcPts val="5"/>
              </a:spcBef>
              <a:spcAft>
                <a:spcPts val="0"/>
              </a:spcAft>
              <a:buNone/>
            </a:pPr>
            <a:r>
              <a:rPr lang="en-US" sz="2000" dirty="0">
                <a:latin typeface="Arial" panose="020B0604020202020204" pitchFamily="34" charset="0"/>
                <a:cs typeface="Arial" panose="020B0604020202020204" pitchFamily="34" charset="0"/>
              </a:rPr>
              <a:t>National Treasury’s response to the Select Committee on Finance (</a:t>
            </a:r>
            <a:r>
              <a:rPr lang="en-US" sz="2000" dirty="0" err="1">
                <a:latin typeface="Arial" panose="020B0604020202020204" pitchFamily="34" charset="0"/>
                <a:cs typeface="Arial" panose="020B0604020202020204" pitchFamily="34" charset="0"/>
              </a:rPr>
              <a:t>SeCoF</a:t>
            </a:r>
            <a:r>
              <a:rPr lang="en-US" sz="2000" dirty="0">
                <a:latin typeface="Arial" panose="020B0604020202020204" pitchFamily="34" charset="0"/>
                <a:cs typeface="Arial" panose="020B0604020202020204" pitchFamily="34" charset="0"/>
              </a:rPr>
              <a:t>) regarding the 2024 Pension Funds Amendment Bill. </a:t>
            </a:r>
          </a:p>
          <a:p>
            <a:pPr marL="83820" marR="96520" indent="0" algn="just">
              <a:lnSpc>
                <a:spcPct val="112000"/>
              </a:lnSpc>
              <a:spcBef>
                <a:spcPts val="5"/>
              </a:spcBef>
              <a:spcAft>
                <a:spcPts val="0"/>
              </a:spcAft>
              <a:buNone/>
            </a:pPr>
            <a:endParaRPr lang="en-US" sz="2000" dirty="0">
              <a:latin typeface="Arial" panose="020B0604020202020204" pitchFamily="34" charset="0"/>
              <a:cs typeface="Arial" panose="020B0604020202020204" pitchFamily="34" charset="0"/>
            </a:endParaRPr>
          </a:p>
          <a:p>
            <a:pPr marL="83820" marR="96520" indent="0" algn="just">
              <a:lnSpc>
                <a:spcPct val="112000"/>
              </a:lnSpc>
              <a:spcBef>
                <a:spcPts val="5"/>
              </a:spcBef>
              <a:spcAft>
                <a:spcPts val="0"/>
              </a:spcAft>
              <a:buNone/>
            </a:pPr>
            <a:r>
              <a:rPr lang="en-US" sz="2000" dirty="0">
                <a:latin typeface="Arial" panose="020B0604020202020204" pitchFamily="34" charset="0"/>
                <a:cs typeface="Arial" panose="020B0604020202020204" pitchFamily="34" charset="0"/>
              </a:rPr>
              <a:t>This response covers submissions by:</a:t>
            </a:r>
          </a:p>
          <a:p>
            <a:pPr marL="426720" marR="96520" indent="-342900" algn="just">
              <a:lnSpc>
                <a:spcPct val="112000"/>
              </a:lnSpc>
              <a:spcBef>
                <a:spcPts val="5"/>
              </a:spcBef>
            </a:pPr>
            <a:r>
              <a:rPr lang="en-US" sz="2000" dirty="0">
                <a:latin typeface="Arial" panose="020B0604020202020204" pitchFamily="34" charset="0"/>
                <a:cs typeface="Arial" panose="020B0604020202020204" pitchFamily="34" charset="0"/>
              </a:rPr>
              <a:t>ASISA</a:t>
            </a:r>
          </a:p>
          <a:p>
            <a:pPr marL="426720" marR="96520" indent="-342900" algn="just">
              <a:lnSpc>
                <a:spcPct val="112000"/>
              </a:lnSpc>
              <a:spcBef>
                <a:spcPts val="5"/>
              </a:spcBef>
            </a:pPr>
            <a:r>
              <a:rPr lang="en-US" sz="2000" dirty="0">
                <a:latin typeface="Arial" panose="020B0604020202020204" pitchFamily="34" charset="0"/>
                <a:cs typeface="Arial" panose="020B0604020202020204" pitchFamily="34" charset="0"/>
              </a:rPr>
              <a:t>GEPF</a:t>
            </a:r>
          </a:p>
          <a:p>
            <a:pPr marL="426720" marR="96520" indent="-342900" algn="just">
              <a:lnSpc>
                <a:spcPct val="112000"/>
              </a:lnSpc>
              <a:spcBef>
                <a:spcPts val="5"/>
              </a:spcBef>
            </a:pPr>
            <a:r>
              <a:rPr lang="en-US" sz="2000" dirty="0">
                <a:latin typeface="Arial" panose="020B0604020202020204" pitchFamily="34" charset="0"/>
                <a:cs typeface="Arial" panose="020B0604020202020204" pitchFamily="34" charset="0"/>
              </a:rPr>
              <a:t>COSATU</a:t>
            </a:r>
          </a:p>
          <a:p>
            <a:pPr marL="426720" marR="96520" indent="-342900" algn="just">
              <a:lnSpc>
                <a:spcPct val="112000"/>
              </a:lnSpc>
              <a:spcBef>
                <a:spcPts val="5"/>
              </a:spcBef>
            </a:pPr>
            <a:r>
              <a:rPr lang="en-US" sz="2000" dirty="0">
                <a:latin typeface="Arial" panose="020B0604020202020204" pitchFamily="34" charset="0"/>
                <a:cs typeface="Arial" panose="020B0604020202020204" pitchFamily="34" charset="0"/>
              </a:rPr>
              <a:t>Jo-</a:t>
            </a:r>
            <a:r>
              <a:rPr lang="en-US" sz="2000" dirty="0" err="1">
                <a:latin typeface="Arial" panose="020B0604020202020204" pitchFamily="34" charset="0"/>
                <a:cs typeface="Arial" panose="020B0604020202020204" pitchFamily="34" charset="0"/>
              </a:rPr>
              <a:t>anne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Snyders</a:t>
            </a:r>
            <a:r>
              <a:rPr lang="en-US" sz="2000" dirty="0">
                <a:latin typeface="Arial" panose="020B0604020202020204" pitchFamily="34" charset="0"/>
                <a:cs typeface="Arial" panose="020B0604020202020204" pitchFamily="34" charset="0"/>
              </a:rPr>
              <a:t> </a:t>
            </a:r>
          </a:p>
          <a:p>
            <a:pPr marL="83820" marR="96520" indent="0" algn="just">
              <a:lnSpc>
                <a:spcPct val="112000"/>
              </a:lnSpc>
              <a:spcBef>
                <a:spcPts val="5"/>
              </a:spcBef>
              <a:spcAft>
                <a:spcPts val="0"/>
              </a:spcAft>
              <a:buNone/>
            </a:pP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7472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76EE9-50CE-C11D-7360-A3E1C4BDB453}"/>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0C7C939E-0F03-64DA-C0C5-209121D1EF2B}"/>
              </a:ext>
            </a:extLst>
          </p:cNvPr>
          <p:cNvSpPr>
            <a:spLocks noGrp="1"/>
          </p:cNvSpPr>
          <p:nvPr>
            <p:ph idx="1"/>
          </p:nvPr>
        </p:nvSpPr>
        <p:spPr/>
        <p:txBody>
          <a:bodyPr/>
          <a:lstStyle/>
          <a:p>
            <a:pPr indent="0" algn="just">
              <a:spcBef>
                <a:spcPts val="10"/>
              </a:spcBef>
              <a:buNone/>
            </a:pPr>
            <a:r>
              <a:rPr lang="en-ZA" sz="2000" i="1" dirty="0">
                <a:effectLst/>
                <a:latin typeface="Arial" panose="020B0604020202020204" pitchFamily="34" charset="0"/>
                <a:ea typeface="Arial MT"/>
                <a:cs typeface="Arial" panose="020B0604020202020204" pitchFamily="34" charset="0"/>
              </a:rPr>
              <a:t>Comment:</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Request is made that for consistency, the phrases “benefit” and “member’s share” in the Bill should be amended to refer to “minimum individual reserve or member’s individual account”. </a:t>
            </a:r>
            <a:endParaRPr lang="en-ZA" sz="2000" dirty="0">
              <a:effectLst/>
              <a:latin typeface="Arial" panose="020B0604020202020204" pitchFamily="34" charset="0"/>
              <a:ea typeface="Arial MT"/>
              <a:cs typeface="Arial" panose="020B0604020202020204" pitchFamily="34" charset="0"/>
            </a:endParaRPr>
          </a:p>
          <a:p>
            <a:pPr marL="0" indent="0">
              <a:spcBef>
                <a:spcPts val="10"/>
              </a:spcBef>
              <a:buNone/>
            </a:pPr>
            <a:r>
              <a:rPr lang="en-ZA" sz="2000" dirty="0">
                <a:effectLst/>
                <a:latin typeface="Arial" panose="020B0604020202020204" pitchFamily="34" charset="0"/>
                <a:ea typeface="Arial MT"/>
                <a:cs typeface="Arial" panose="020B0604020202020204" pitchFamily="34" charset="0"/>
              </a:rPr>
              <a:t> </a:t>
            </a:r>
          </a:p>
          <a:p>
            <a:pPr indent="0">
              <a:spcBef>
                <a:spcPts val="10"/>
              </a:spcBef>
              <a:buNone/>
            </a:pPr>
            <a:r>
              <a:rPr lang="en-ZA" sz="2000" i="1" dirty="0">
                <a:effectLst/>
                <a:latin typeface="Arial" panose="020B0604020202020204" pitchFamily="34" charset="0"/>
                <a:ea typeface="Arial MT"/>
                <a:cs typeface="Arial" panose="020B0604020202020204" pitchFamily="34" charset="0"/>
              </a:rPr>
              <a:t>Response:</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ZA" sz="2000" dirty="0">
                <a:effectLst/>
                <a:latin typeface="Arial" panose="020B0604020202020204" pitchFamily="34" charset="0"/>
                <a:ea typeface="Arial MT"/>
                <a:cs typeface="Arial" panose="020B0604020202020204" pitchFamily="34" charset="0"/>
              </a:rPr>
              <a:t>Not accepted. ‘Benefit’ as defined in the Act refers to an amount payable to a member or beneficiary. A blanket replacement of the term as proposed might not be appropriate. </a:t>
            </a:r>
          </a:p>
          <a:p>
            <a:pPr marL="0" indent="0">
              <a:spcBef>
                <a:spcPts val="10"/>
              </a:spcBef>
              <a:buNone/>
            </a:pPr>
            <a:r>
              <a:rPr lang="en-ZA" sz="2000" dirty="0">
                <a:effectLst/>
                <a:latin typeface="Arial" panose="020B0604020202020204" pitchFamily="34" charset="0"/>
                <a:ea typeface="Arial MT"/>
                <a:cs typeface="Arial" panose="020B0604020202020204" pitchFamily="34" charset="0"/>
              </a:rPr>
              <a:t> </a:t>
            </a:r>
          </a:p>
          <a:p>
            <a:pPr indent="0" algn="just">
              <a:spcBef>
                <a:spcPts val="10"/>
              </a:spcBef>
              <a:buNone/>
            </a:pPr>
            <a:r>
              <a:rPr lang="en-ZA" sz="2000" i="1" dirty="0">
                <a:effectLst/>
                <a:latin typeface="Arial" panose="020B0604020202020204" pitchFamily="34" charset="0"/>
                <a:ea typeface="Arial MT"/>
                <a:cs typeface="Arial" panose="020B0604020202020204" pitchFamily="34" charset="0"/>
              </a:rPr>
              <a:t>Comment:</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ZA" sz="2000" dirty="0">
                <a:effectLst/>
                <a:latin typeface="Arial" panose="020B0604020202020204" pitchFamily="34" charset="0"/>
                <a:ea typeface="Arial MT"/>
                <a:cs typeface="Arial" panose="020B0604020202020204" pitchFamily="34" charset="0"/>
              </a:rPr>
              <a:t>Clarity is requested on the omission in Section 37D of housing loans by the employer.</a:t>
            </a:r>
          </a:p>
          <a:p>
            <a:pPr marL="0" indent="0" algn="just">
              <a:spcBef>
                <a:spcPts val="10"/>
              </a:spcBef>
              <a:buNone/>
            </a:pPr>
            <a:r>
              <a:rPr lang="en-ZA" sz="2000" dirty="0">
                <a:effectLst/>
                <a:latin typeface="Arial" panose="020B0604020202020204" pitchFamily="34" charset="0"/>
                <a:ea typeface="Arial MT"/>
                <a:cs typeface="Arial" panose="020B0604020202020204" pitchFamily="34" charset="0"/>
              </a:rPr>
              <a:t> </a:t>
            </a:r>
          </a:p>
          <a:p>
            <a:pPr indent="0" algn="just">
              <a:spcBef>
                <a:spcPts val="10"/>
              </a:spcBef>
              <a:buNone/>
            </a:pPr>
            <a:r>
              <a:rPr lang="en-ZA" sz="2000" i="1" dirty="0">
                <a:effectLst/>
                <a:latin typeface="Arial" panose="020B0604020202020204" pitchFamily="34" charset="0"/>
                <a:ea typeface="Arial MT"/>
                <a:cs typeface="Arial" panose="020B0604020202020204" pitchFamily="34" charset="0"/>
              </a:rPr>
              <a:t>Response:</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ZA" sz="2000" dirty="0">
                <a:effectLst/>
                <a:latin typeface="Arial" panose="020B0604020202020204" pitchFamily="34" charset="0"/>
                <a:ea typeface="Arial MT"/>
                <a:cs typeface="Arial" panose="020B0604020202020204" pitchFamily="34" charset="0"/>
              </a:rPr>
              <a:t>Section 19(5) empowers funds, not employers, to grant loans or guarantees for acquisition of immovable property. Given the absence of an empowering provision in section 19(5) for employer loans, a correction was therefore made in section 37D to remove reference to housing loans granted by the employer as per section 19(5). </a:t>
            </a:r>
          </a:p>
          <a:p>
            <a:endParaRPr lang="en-ZA" dirty="0"/>
          </a:p>
        </p:txBody>
      </p:sp>
    </p:spTree>
    <p:extLst>
      <p:ext uri="{BB962C8B-B14F-4D97-AF65-F5344CB8AC3E}">
        <p14:creationId xmlns:p14="http://schemas.microsoft.com/office/powerpoint/2010/main" val="1139293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4970F-10F0-D849-06EC-FF80FAAC262D}"/>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EA54F440-E1BC-FC75-66F1-D4E65BB7E979}"/>
              </a:ext>
            </a:extLst>
          </p:cNvPr>
          <p:cNvSpPr>
            <a:spLocks noGrp="1"/>
          </p:cNvSpPr>
          <p:nvPr>
            <p:ph idx="1"/>
          </p:nvPr>
        </p:nvSpPr>
        <p:spPr/>
        <p:txBody>
          <a:bodyPr>
            <a:normAutofit lnSpcReduction="10000"/>
          </a:bodyPr>
          <a:lstStyle/>
          <a:p>
            <a:pPr indent="0" algn="just">
              <a:spcBef>
                <a:spcPts val="10"/>
              </a:spcBef>
              <a:buNone/>
            </a:pPr>
            <a:r>
              <a:rPr lang="en-ZA" sz="1800" i="1" dirty="0">
                <a:effectLst/>
                <a:latin typeface="Arial" panose="020B0604020202020204" pitchFamily="34" charset="0"/>
                <a:ea typeface="Arial MT"/>
                <a:cs typeface="Arial" panose="020B0604020202020204" pitchFamily="34" charset="0"/>
              </a:rPr>
              <a:t>Comment:</a:t>
            </a:r>
            <a:endParaRPr lang="en-ZA" sz="18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800" dirty="0">
                <a:effectLst/>
                <a:latin typeface="Arial" panose="020B0604020202020204" pitchFamily="34" charset="0"/>
                <a:ea typeface="Arial MT"/>
                <a:cs typeface="Arial" panose="020B0604020202020204" pitchFamily="34" charset="0"/>
              </a:rPr>
              <a:t>Request that National Treasury together with SARS start engagements on </a:t>
            </a:r>
            <a:r>
              <a:rPr lang="en-US" sz="1800" dirty="0">
                <a:solidFill>
                  <a:srgbClr val="303030"/>
                </a:solidFill>
                <a:effectLst/>
                <a:latin typeface="Arial" panose="020B0604020202020204" pitchFamily="34" charset="0"/>
                <a:ea typeface="Arial MT"/>
                <a:cs typeface="Arial" panose="020B0604020202020204" pitchFamily="34" charset="0"/>
              </a:rPr>
              <a:t>matters related to access to the retirement component in instances of retrenchments, dismissals and resignations, including affordable home and educational loans by members from their pension funds for implementation on 1 March 2025.</a:t>
            </a:r>
            <a:endParaRPr lang="en-ZA" sz="1800" dirty="0">
              <a:effectLst/>
              <a:latin typeface="Arial" panose="020B0604020202020204" pitchFamily="34" charset="0"/>
              <a:ea typeface="Arial MT"/>
              <a:cs typeface="Arial" panose="020B0604020202020204" pitchFamily="34" charset="0"/>
            </a:endParaRPr>
          </a:p>
          <a:p>
            <a:pPr marL="0" indent="0">
              <a:spcBef>
                <a:spcPts val="10"/>
              </a:spcBef>
              <a:buNone/>
            </a:pPr>
            <a:r>
              <a:rPr lang="en-ZA" sz="1800" i="1" dirty="0">
                <a:effectLst/>
                <a:latin typeface="Arial" panose="020B0604020202020204" pitchFamily="34" charset="0"/>
                <a:ea typeface="Arial MT"/>
                <a:cs typeface="Arial" panose="020B0604020202020204" pitchFamily="34" charset="0"/>
              </a:rPr>
              <a:t> </a:t>
            </a:r>
            <a:endParaRPr lang="en-ZA" sz="1800" dirty="0">
              <a:effectLst/>
              <a:latin typeface="Arial" panose="020B0604020202020204" pitchFamily="34" charset="0"/>
              <a:ea typeface="Arial MT"/>
              <a:cs typeface="Arial" panose="020B0604020202020204" pitchFamily="34" charset="0"/>
            </a:endParaRPr>
          </a:p>
          <a:p>
            <a:pPr indent="0">
              <a:spcBef>
                <a:spcPts val="10"/>
              </a:spcBef>
              <a:buNone/>
            </a:pPr>
            <a:r>
              <a:rPr lang="en-ZA" sz="1800" i="1" dirty="0">
                <a:effectLst/>
                <a:latin typeface="Arial" panose="020B0604020202020204" pitchFamily="34" charset="0"/>
                <a:ea typeface="Arial MT"/>
                <a:cs typeface="Arial" panose="020B0604020202020204" pitchFamily="34" charset="0"/>
              </a:rPr>
              <a:t>Response</a:t>
            </a:r>
            <a:r>
              <a:rPr lang="en-ZA" sz="1800" dirty="0">
                <a:effectLst/>
                <a:latin typeface="Arial" panose="020B0604020202020204" pitchFamily="34" charset="0"/>
                <a:ea typeface="Arial MT"/>
                <a:cs typeface="Arial" panose="020B0604020202020204" pitchFamily="34" charset="0"/>
              </a:rPr>
              <a:t>: </a:t>
            </a:r>
          </a:p>
          <a:p>
            <a:pPr marL="0" indent="0" algn="just">
              <a:spcBef>
                <a:spcPts val="10"/>
              </a:spcBef>
              <a:buNone/>
            </a:pPr>
            <a:r>
              <a:rPr lang="en-GB" sz="1800" dirty="0">
                <a:effectLst/>
                <a:latin typeface="Arial" panose="020B0604020202020204" pitchFamily="34" charset="0"/>
                <a:ea typeface="Arial MT"/>
                <a:cs typeface="Arial" panose="020B0604020202020204" pitchFamily="34" charset="0"/>
              </a:rPr>
              <a:t>Noted. National Treasury is willing to start discussions on potential options to allow members access to the retirement component in instances of severe financial distress. However, these discussions are unlikely to be concluded by November 2024 to come into effect in March 2025. Tax changes follow a legislative process that requires changes to first be included in Annexure C of the Budget, after approval then included in the Tax Laws for public consultation and legislative processing in Parliament.</a:t>
            </a:r>
          </a:p>
          <a:p>
            <a:pPr marL="0" indent="0" algn="just">
              <a:spcBef>
                <a:spcPts val="10"/>
              </a:spcBef>
              <a:buNone/>
            </a:pPr>
            <a:r>
              <a:rPr lang="en-ZA" sz="1800" dirty="0">
                <a:effectLst/>
                <a:latin typeface="Arial" panose="020B0604020202020204" pitchFamily="34" charset="0"/>
                <a:ea typeface="Arial MT"/>
                <a:cs typeface="Arial" panose="020B0604020202020204" pitchFamily="34" charset="0"/>
              </a:rPr>
              <a:t> </a:t>
            </a:r>
          </a:p>
          <a:p>
            <a:pPr indent="0" algn="just">
              <a:spcBef>
                <a:spcPts val="10"/>
              </a:spcBef>
              <a:buNone/>
            </a:pPr>
            <a:r>
              <a:rPr lang="en-ZA" sz="1800" i="1" dirty="0">
                <a:effectLst/>
                <a:latin typeface="Arial" panose="020B0604020202020204" pitchFamily="34" charset="0"/>
                <a:ea typeface="Arial MT"/>
                <a:cs typeface="Arial" panose="020B0604020202020204" pitchFamily="34" charset="0"/>
              </a:rPr>
              <a:t>Comment:</a:t>
            </a:r>
            <a:endParaRPr lang="en-ZA" sz="18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800" dirty="0">
                <a:effectLst/>
                <a:latin typeface="Arial" panose="020B0604020202020204" pitchFamily="34" charset="0"/>
                <a:ea typeface="Arial MT"/>
                <a:cs typeface="Arial" panose="020B0604020202020204" pitchFamily="34" charset="0"/>
              </a:rPr>
              <a:t>Concerns that </a:t>
            </a:r>
            <a:r>
              <a:rPr lang="en-ZA" sz="1800" dirty="0">
                <a:effectLst/>
                <a:latin typeface="Arial" panose="020B0604020202020204" pitchFamily="34" charset="0"/>
                <a:ea typeface="Arial MT"/>
                <a:cs typeface="Arial" panose="020B0604020202020204" pitchFamily="34" charset="0"/>
              </a:rPr>
              <a:t>the Bill allows for access to pension benefits by multiple parties, thus risking the safety of members’ retirement savings to unscrupulous use.</a:t>
            </a:r>
          </a:p>
          <a:p>
            <a:pPr marL="0" indent="0" algn="just">
              <a:spcBef>
                <a:spcPts val="10"/>
              </a:spcBef>
              <a:buNone/>
            </a:pPr>
            <a:r>
              <a:rPr lang="en-ZA" sz="1800" dirty="0">
                <a:effectLst/>
                <a:latin typeface="Arial" panose="020B0604020202020204" pitchFamily="34" charset="0"/>
                <a:ea typeface="Arial MT"/>
                <a:cs typeface="Arial" panose="020B0604020202020204" pitchFamily="34" charset="0"/>
              </a:rPr>
              <a:t> </a:t>
            </a:r>
          </a:p>
          <a:p>
            <a:pPr indent="0" algn="just">
              <a:spcBef>
                <a:spcPts val="10"/>
              </a:spcBef>
              <a:buNone/>
            </a:pPr>
            <a:r>
              <a:rPr lang="en-ZA" sz="1800" i="1" dirty="0">
                <a:effectLst/>
                <a:latin typeface="Arial" panose="020B0604020202020204" pitchFamily="34" charset="0"/>
                <a:ea typeface="Arial MT"/>
                <a:cs typeface="Arial" panose="020B0604020202020204" pitchFamily="34" charset="0"/>
              </a:rPr>
              <a:t>Response</a:t>
            </a:r>
            <a:r>
              <a:rPr lang="en-ZA" sz="1800" dirty="0">
                <a:effectLst/>
                <a:latin typeface="Arial" panose="020B0604020202020204" pitchFamily="34" charset="0"/>
                <a:ea typeface="Arial MT"/>
                <a:cs typeface="Arial" panose="020B0604020202020204" pitchFamily="34" charset="0"/>
              </a:rPr>
              <a:t>:</a:t>
            </a:r>
          </a:p>
          <a:p>
            <a:pPr marL="0" indent="0" algn="just">
              <a:spcBef>
                <a:spcPts val="10"/>
              </a:spcBef>
              <a:buNone/>
            </a:pPr>
            <a:r>
              <a:rPr lang="en-ZA" sz="1800" dirty="0">
                <a:effectLst/>
                <a:latin typeface="Arial" panose="020B0604020202020204" pitchFamily="34" charset="0"/>
                <a:ea typeface="Arial MT"/>
                <a:cs typeface="Arial" panose="020B0604020202020204" pitchFamily="34" charset="0"/>
              </a:rPr>
              <a:t>Noted. Retirement fund savings belong to members and beneficiaries. It is important to note that these savings are not held or managed by the government, but by boards of trustees of these funds. Government is, therefore, not in a position to access or utilise retirement fund savings. The amendments also do not permit access to pension funds by multiple parties. </a:t>
            </a:r>
          </a:p>
          <a:p>
            <a:endParaRPr lang="en-ZA" dirty="0"/>
          </a:p>
        </p:txBody>
      </p:sp>
    </p:spTree>
    <p:extLst>
      <p:ext uri="{BB962C8B-B14F-4D97-AF65-F5344CB8AC3E}">
        <p14:creationId xmlns:p14="http://schemas.microsoft.com/office/powerpoint/2010/main" val="3828320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83569-FB88-99A7-95A1-10EA6EC95882}"/>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08DE6F4D-6B5D-BBCB-D997-9D57EFCC79CC}"/>
              </a:ext>
            </a:extLst>
          </p:cNvPr>
          <p:cNvSpPr>
            <a:spLocks noGrp="1"/>
          </p:cNvSpPr>
          <p:nvPr>
            <p:ph idx="1"/>
          </p:nvPr>
        </p:nvSpPr>
        <p:spPr/>
        <p:txBody>
          <a:bodyPr>
            <a:normAutofit lnSpcReduction="10000"/>
          </a:bodyPr>
          <a:lstStyle/>
          <a:p>
            <a:pPr indent="0" algn="just">
              <a:spcBef>
                <a:spcPts val="10"/>
              </a:spcBef>
              <a:buNone/>
            </a:pPr>
            <a:r>
              <a:rPr lang="en-ZA" sz="1800" i="1" dirty="0">
                <a:effectLst/>
                <a:latin typeface="Arial" panose="020B0604020202020204" pitchFamily="34" charset="0"/>
                <a:ea typeface="Arial MT"/>
                <a:cs typeface="Arial" panose="020B0604020202020204" pitchFamily="34" charset="0"/>
              </a:rPr>
              <a:t>Comment:</a:t>
            </a:r>
            <a:endParaRPr lang="en-ZA" sz="18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ZA" sz="1800" dirty="0">
                <a:effectLst/>
                <a:latin typeface="Arial" panose="020B0604020202020204" pitchFamily="34" charset="0"/>
                <a:ea typeface="Arial MT"/>
                <a:cs typeface="Arial" panose="020B0604020202020204" pitchFamily="34" charset="0"/>
              </a:rPr>
              <a:t>Clarity is requested on the taxation of pension fund pay-outs as members are already required to pay tax while working. </a:t>
            </a:r>
          </a:p>
          <a:p>
            <a:pPr marL="0" indent="0" algn="just">
              <a:spcBef>
                <a:spcPts val="10"/>
              </a:spcBef>
              <a:buNone/>
            </a:pPr>
            <a:r>
              <a:rPr lang="en-US" sz="1800" dirty="0">
                <a:effectLst/>
                <a:latin typeface="Arial" panose="020B0604020202020204" pitchFamily="34" charset="0"/>
                <a:ea typeface="Arial MT"/>
                <a:cs typeface="Arial" panose="020B0604020202020204" pitchFamily="34" charset="0"/>
              </a:rPr>
              <a:t> </a:t>
            </a:r>
            <a:endParaRPr lang="en-ZA" sz="18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800" i="1" dirty="0">
                <a:effectLst/>
                <a:latin typeface="Arial" panose="020B0604020202020204" pitchFamily="34" charset="0"/>
                <a:ea typeface="Arial MT"/>
                <a:cs typeface="Arial" panose="020B0604020202020204" pitchFamily="34" charset="0"/>
              </a:rPr>
              <a:t>Response:</a:t>
            </a:r>
            <a:endParaRPr lang="en-ZA" sz="18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800" dirty="0">
                <a:effectLst/>
                <a:latin typeface="Arial" panose="020B0604020202020204" pitchFamily="34" charset="0"/>
                <a:ea typeface="Arial MT"/>
                <a:cs typeface="Arial" panose="020B0604020202020204" pitchFamily="34" charset="0"/>
              </a:rPr>
              <a:t>Noted. Retirement savings are based on an Exempt-Exempt Taxed (EET) model, meaning that both the contributions to the retirement fund and the returns (growth on investment) are exempt from tax, whereas retirement benefits are subject to tax upon withdrawal. Members are therefore not taxed when contributing to their fund and on the growth of their retirement contributions. Upon withdrawal, special tax rates beneficial to retirement fund members apply on retirement.</a:t>
            </a:r>
            <a:endParaRPr lang="en-ZA" sz="18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800" dirty="0">
                <a:effectLst/>
                <a:latin typeface="Arial" panose="020B0604020202020204" pitchFamily="34" charset="0"/>
                <a:ea typeface="Arial MT"/>
                <a:cs typeface="Arial" panose="020B0604020202020204" pitchFamily="34" charset="0"/>
              </a:rPr>
              <a:t> </a:t>
            </a:r>
            <a:endParaRPr lang="en-ZA" sz="18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800" i="1" dirty="0">
                <a:effectLst/>
                <a:latin typeface="Arial" panose="020B0604020202020204" pitchFamily="34" charset="0"/>
                <a:ea typeface="Arial MT"/>
                <a:cs typeface="Arial" panose="020B0604020202020204" pitchFamily="34" charset="0"/>
              </a:rPr>
              <a:t>Comment:</a:t>
            </a:r>
            <a:endParaRPr lang="en-ZA" sz="18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ZA" sz="1800" dirty="0">
                <a:effectLst/>
                <a:latin typeface="Arial" panose="020B0604020202020204" pitchFamily="34" charset="0"/>
                <a:ea typeface="Arial MT"/>
                <a:cs typeface="Arial" panose="020B0604020202020204" pitchFamily="34" charset="0"/>
              </a:rPr>
              <a:t>Concern that giving people access to pension funds does not solve financial problems but adds towards poverty.</a:t>
            </a:r>
          </a:p>
          <a:p>
            <a:pPr marL="0" indent="0" algn="just">
              <a:spcBef>
                <a:spcPts val="10"/>
              </a:spcBef>
              <a:buNone/>
            </a:pPr>
            <a:r>
              <a:rPr lang="en-US" sz="1800" i="1" dirty="0">
                <a:effectLst/>
                <a:latin typeface="Arial" panose="020B0604020202020204" pitchFamily="34" charset="0"/>
                <a:ea typeface="Arial MT"/>
                <a:cs typeface="Arial" panose="020B0604020202020204" pitchFamily="34" charset="0"/>
              </a:rPr>
              <a:t> </a:t>
            </a:r>
            <a:endParaRPr lang="en-ZA" sz="18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800" i="1" dirty="0">
                <a:effectLst/>
                <a:latin typeface="Arial" panose="020B0604020202020204" pitchFamily="34" charset="0"/>
                <a:ea typeface="Arial MT"/>
                <a:cs typeface="Arial" panose="020B0604020202020204" pitchFamily="34" charset="0"/>
              </a:rPr>
              <a:t>Response:</a:t>
            </a:r>
            <a:endParaRPr lang="en-ZA" sz="1800" dirty="0">
              <a:effectLst/>
              <a:latin typeface="Arial" panose="020B0604020202020204" pitchFamily="34" charset="0"/>
              <a:ea typeface="Arial MT"/>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Noted. The National Treasury has been inundated with several requests for early access to retirement benefits, from both individuals and organisations, as a relief measure for those financially distressed by the pandemic. Such requests date before the Covid pandemic, hence the proposal to restructure the retirement savings to allow limited withdrawals with most of the savings preserved until retirement. This does not affect retirees. The new system will also increase the preservation of retirement funds, since retirement fund members will not be able to access their retirement fund benefits when resigning. </a:t>
            </a:r>
            <a:endParaRPr lang="en-ZA"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9827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8E22F-D05C-9FF2-92FC-316009586ECA}"/>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FBBBB08C-8C50-93FF-9C19-90A6D8DE2CA6}"/>
              </a:ext>
            </a:extLst>
          </p:cNvPr>
          <p:cNvSpPr>
            <a:spLocks noGrp="1"/>
          </p:cNvSpPr>
          <p:nvPr>
            <p:ph idx="1"/>
          </p:nvPr>
        </p:nvSpPr>
        <p:spPr/>
        <p:txBody>
          <a:bodyPr>
            <a:normAutofit lnSpcReduction="10000"/>
          </a:bodyPr>
          <a:lstStyle/>
          <a:p>
            <a:pPr indent="0" algn="just">
              <a:spcBef>
                <a:spcPts val="10"/>
              </a:spcBef>
              <a:buNone/>
            </a:pPr>
            <a:r>
              <a:rPr lang="en-ZA" sz="2000" i="1" dirty="0">
                <a:effectLst/>
                <a:latin typeface="Arial" panose="020B0604020202020204" pitchFamily="34" charset="0"/>
                <a:ea typeface="Arial MT"/>
                <a:cs typeface="Arial" panose="020B0604020202020204" pitchFamily="34" charset="0"/>
              </a:rPr>
              <a:t>Comment</a:t>
            </a:r>
            <a:r>
              <a:rPr lang="en-ZA" sz="2000" dirty="0">
                <a:effectLst/>
                <a:latin typeface="Arial" panose="020B0604020202020204" pitchFamily="34" charset="0"/>
                <a:ea typeface="Arial MT"/>
                <a:cs typeface="Arial" panose="020B0604020202020204" pitchFamily="34" charset="0"/>
              </a:rPr>
              <a:t>:</a:t>
            </a: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Request that pension fund members be allowed to make withdrawals to purchase a home and therefore, eliminate the 20 - 30 years of debt that most people are faced with at retirement and have use their pension payout to settle their bonds.  </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ZA" sz="2000" dirty="0">
                <a:effectLst/>
                <a:latin typeface="Arial" panose="020B0604020202020204" pitchFamily="34" charset="0"/>
                <a:ea typeface="Arial MT"/>
                <a:cs typeface="Arial" panose="020B0604020202020204" pitchFamily="34" charset="0"/>
              </a:rPr>
              <a:t> </a:t>
            </a:r>
          </a:p>
          <a:p>
            <a:pPr indent="0" algn="just">
              <a:spcBef>
                <a:spcPts val="10"/>
              </a:spcBef>
              <a:buNone/>
            </a:pPr>
            <a:r>
              <a:rPr lang="en-ZA" sz="2000" i="1" dirty="0">
                <a:effectLst/>
                <a:latin typeface="Arial" panose="020B0604020202020204" pitchFamily="34" charset="0"/>
                <a:ea typeface="Arial MT"/>
                <a:cs typeface="Arial" panose="020B0604020202020204" pitchFamily="34" charset="0"/>
              </a:rPr>
              <a:t>Response</a:t>
            </a:r>
            <a:r>
              <a:rPr lang="en-ZA" sz="2000" dirty="0">
                <a:effectLst/>
                <a:latin typeface="Arial" panose="020B0604020202020204" pitchFamily="34" charset="0"/>
                <a:ea typeface="Arial MT"/>
                <a:cs typeface="Arial" panose="020B0604020202020204" pitchFamily="34" charset="0"/>
              </a:rPr>
              <a:t>:</a:t>
            </a: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Not accepted. Provision of loans and guarantees for acquisition of immovable property is already permissible in terms of section 19 of the Pension Funds Act. However, not all pension funds offer such a facility.</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 </a:t>
            </a:r>
            <a:endParaRPr lang="en-ZA" sz="20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2000" i="1" dirty="0">
                <a:effectLst/>
                <a:latin typeface="Arial" panose="020B0604020202020204" pitchFamily="34" charset="0"/>
                <a:ea typeface="Arial MT"/>
                <a:cs typeface="Arial" panose="020B0604020202020204" pitchFamily="34" charset="0"/>
              </a:rPr>
              <a:t>Comment:</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Request for clarity and confirmation on the treatment of fund transfers post-implementation of the two-pot system, whether such transfers should be component-specific.</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 </a:t>
            </a:r>
            <a:endParaRPr lang="en-ZA" sz="20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2000" i="1" dirty="0">
                <a:effectLst/>
                <a:latin typeface="Arial" panose="020B0604020202020204" pitchFamily="34" charset="0"/>
                <a:ea typeface="Arial MT"/>
                <a:cs typeface="Arial" panose="020B0604020202020204" pitchFamily="34" charset="0"/>
              </a:rPr>
              <a:t>Response</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Agreed. Funds transfers are dealt with in paragraph 6B to Second Schedule of the Revenue Laws Amendment Bill (RLAB), which states that all components must be transferred together ‘as is’ to the new fund, i.e., savings, retirement and vested components cannot be separated when making a transfer to another fund.</a:t>
            </a:r>
            <a:endParaRPr lang="en-ZA" sz="2000" dirty="0">
              <a:effectLst/>
              <a:latin typeface="Arial" panose="020B0604020202020204" pitchFamily="34" charset="0"/>
              <a:ea typeface="Arial MT"/>
              <a:cs typeface="Arial" panose="020B0604020202020204" pitchFamily="34" charset="0"/>
            </a:endParaRPr>
          </a:p>
          <a:p>
            <a:endParaRPr lang="en-ZA" dirty="0"/>
          </a:p>
        </p:txBody>
      </p:sp>
    </p:spTree>
    <p:extLst>
      <p:ext uri="{BB962C8B-B14F-4D97-AF65-F5344CB8AC3E}">
        <p14:creationId xmlns:p14="http://schemas.microsoft.com/office/powerpoint/2010/main" val="3248282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F5B10-62E6-D38B-65B8-567E29BCB0A5}"/>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BAA98A30-439E-F53C-CA1B-FDC283BF6E7C}"/>
              </a:ext>
            </a:extLst>
          </p:cNvPr>
          <p:cNvSpPr>
            <a:spLocks noGrp="1"/>
          </p:cNvSpPr>
          <p:nvPr>
            <p:ph idx="1"/>
          </p:nvPr>
        </p:nvSpPr>
        <p:spPr/>
        <p:txBody>
          <a:bodyPr>
            <a:normAutofit fontScale="92500" lnSpcReduction="20000"/>
          </a:bodyPr>
          <a:lstStyle/>
          <a:p>
            <a:pPr indent="0" algn="just">
              <a:spcBef>
                <a:spcPts val="10"/>
              </a:spcBef>
              <a:buNone/>
            </a:pPr>
            <a:r>
              <a:rPr lang="en-US" sz="1900" i="1" dirty="0">
                <a:effectLst/>
                <a:latin typeface="Arial" panose="020B0604020202020204" pitchFamily="34" charset="0"/>
                <a:ea typeface="Arial MT"/>
                <a:cs typeface="Arial" panose="020B0604020202020204" pitchFamily="34" charset="0"/>
              </a:rPr>
              <a:t>Comment:</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Request for clarity on the treatment of the retirement component in cases of divorce proceedings. Confirmation should be provided on whether the ex-spouse would be entitled to a lump sum from their ex-partner's retirement component or if the amount must be transferred into a retirement component of another fund.</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 </a:t>
            </a:r>
            <a:endParaRPr lang="en-ZA" sz="19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900" i="1" dirty="0">
                <a:effectLst/>
                <a:latin typeface="Arial" panose="020B0604020202020204" pitchFamily="34" charset="0"/>
                <a:ea typeface="Arial MT"/>
                <a:cs typeface="Arial" panose="020B0604020202020204" pitchFamily="34" charset="0"/>
              </a:rPr>
              <a:t>Response:</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Noted. In terms of the PFA Bill (inclusive of the public sector laws) read with the Income Tax Act/RLAB, funds should allocate all permissible deductions proportionally across all components that a member has. The PFA Bill (inclusive of amendments to public sector laws) does not change the status quo on the way amounts deducted to settle divorce orders should be paid to a non-member spouse. Meaning that the request/election will be made by the non-member spouse if the amount to be deducted must be paid directly to the non-member spouse (cash lump sum subject to tax) or if it must be transferred to a fund on the non-member spouse’s behalf. </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 </a:t>
            </a:r>
            <a:endParaRPr lang="en-ZA" sz="19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900" i="1" dirty="0">
                <a:effectLst/>
                <a:latin typeface="Arial" panose="020B0604020202020204" pitchFamily="34" charset="0"/>
                <a:ea typeface="Arial MT"/>
                <a:cs typeface="Arial" panose="020B0604020202020204" pitchFamily="34" charset="0"/>
              </a:rPr>
              <a:t>Comment:</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Clarity is requested on the treatment of retrenchment benefits, i.e., if members would have access to all components as a cash benefit. </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 </a:t>
            </a:r>
            <a:endParaRPr lang="en-ZA" sz="19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900" i="1" dirty="0">
                <a:effectLst/>
                <a:latin typeface="Arial" panose="020B0604020202020204" pitchFamily="34" charset="0"/>
                <a:ea typeface="Arial MT"/>
                <a:cs typeface="Arial" panose="020B0604020202020204" pitchFamily="34" charset="0"/>
              </a:rPr>
              <a:t>Response:</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Noted. The two-pot system introduces preservation of the retirement component until retirement, meaning that no withdrawals or cash payments can be made from the retirement component prior to retirement, unless in cases of death or emigration. Legislative amendments dealing with withdrawals from the retirement component if a </a:t>
            </a:r>
            <a:r>
              <a:rPr lang="en-US" sz="1900">
                <a:effectLst/>
                <a:latin typeface="Arial" panose="020B0604020202020204" pitchFamily="34" charset="0"/>
                <a:ea typeface="Arial MT"/>
                <a:cs typeface="Arial" panose="020B0604020202020204" pitchFamily="34" charset="0"/>
              </a:rPr>
              <a:t>member is </a:t>
            </a:r>
            <a:r>
              <a:rPr lang="en-US" sz="1900" dirty="0">
                <a:effectLst/>
                <a:latin typeface="Arial" panose="020B0604020202020204" pitchFamily="34" charset="0"/>
                <a:ea typeface="Arial MT"/>
                <a:cs typeface="Arial" panose="020B0604020202020204" pitchFamily="34" charset="0"/>
              </a:rPr>
              <a:t>under severe financial distress will be considered in the second phase of the implementation of the two-pot retirement system.</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800" dirty="0">
                <a:effectLst/>
                <a:latin typeface="Arial" panose="020B0604020202020204" pitchFamily="34" charset="0"/>
                <a:ea typeface="Arial MT"/>
                <a:cs typeface="Arial" panose="020B0604020202020204" pitchFamily="34" charset="0"/>
              </a:rPr>
              <a:t> </a:t>
            </a:r>
            <a:endParaRPr lang="en-ZA" sz="1800" dirty="0">
              <a:effectLst/>
              <a:latin typeface="Arial" panose="020B0604020202020204" pitchFamily="34" charset="0"/>
              <a:ea typeface="Arial MT"/>
              <a:cs typeface="Arial" panose="020B0604020202020204" pitchFamily="34" charset="0"/>
            </a:endParaRPr>
          </a:p>
          <a:p>
            <a:endParaRPr lang="en-ZA" dirty="0"/>
          </a:p>
        </p:txBody>
      </p:sp>
    </p:spTree>
    <p:extLst>
      <p:ext uri="{BB962C8B-B14F-4D97-AF65-F5344CB8AC3E}">
        <p14:creationId xmlns:p14="http://schemas.microsoft.com/office/powerpoint/2010/main" val="3874916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06596-4CB8-0645-28EE-AE6BB95C1D3B}"/>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934572E1-9DB1-BE02-B450-BFC2A65171F8}"/>
              </a:ext>
            </a:extLst>
          </p:cNvPr>
          <p:cNvSpPr>
            <a:spLocks noGrp="1"/>
          </p:cNvSpPr>
          <p:nvPr>
            <p:ph idx="1"/>
          </p:nvPr>
        </p:nvSpPr>
        <p:spPr/>
        <p:txBody>
          <a:bodyPr>
            <a:normAutofit fontScale="92500" lnSpcReduction="20000"/>
          </a:bodyPr>
          <a:lstStyle/>
          <a:p>
            <a:pPr indent="0" algn="just">
              <a:spcBef>
                <a:spcPts val="10"/>
              </a:spcBef>
              <a:buNone/>
            </a:pPr>
            <a:r>
              <a:rPr lang="en-US" sz="1900" i="1" dirty="0">
                <a:effectLst/>
                <a:latin typeface="Arial" panose="020B0604020202020204" pitchFamily="34" charset="0"/>
                <a:ea typeface="Arial MT"/>
                <a:cs typeface="Arial" panose="020B0604020202020204" pitchFamily="34" charset="0"/>
              </a:rPr>
              <a:t>Comment:</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Clarity is requested on whether the retirement component preserved in-fund can be withdrawn from age 55 similar to treatment by preservation funds or only becomes payable when a member retires.</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 </a:t>
            </a:r>
            <a:endParaRPr lang="en-ZA" sz="19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900" dirty="0">
                <a:effectLst/>
                <a:latin typeface="Arial" panose="020B0604020202020204" pitchFamily="34" charset="0"/>
                <a:ea typeface="Arial MT"/>
                <a:cs typeface="Arial" panose="020B0604020202020204" pitchFamily="34" charset="0"/>
              </a:rPr>
              <a:t>Response:</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Noted. The law does not permit withdrawals from the retirement component as this pot should be preserved until retirement. Meaning that the retirement component can only be payable when the member retires.</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 </a:t>
            </a:r>
            <a:endParaRPr lang="en-ZA" sz="19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900" i="1" dirty="0">
                <a:effectLst/>
                <a:latin typeface="Arial" panose="020B0604020202020204" pitchFamily="34" charset="0"/>
                <a:ea typeface="Arial MT"/>
                <a:cs typeface="Arial" panose="020B0604020202020204" pitchFamily="34" charset="0"/>
              </a:rPr>
              <a:t>Comment:</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Concern is raised that the retirement component introduces complexities if a member without dependents, dies shortly after retirement. </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 </a:t>
            </a:r>
            <a:endParaRPr lang="en-ZA" sz="19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900" i="1" dirty="0">
                <a:effectLst/>
                <a:latin typeface="Arial" panose="020B0604020202020204" pitchFamily="34" charset="0"/>
                <a:ea typeface="Arial MT"/>
                <a:cs typeface="Arial" panose="020B0604020202020204" pitchFamily="34" charset="0"/>
              </a:rPr>
              <a:t>Response:</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The Bill does not make any changes to the way funds handle death benefit payments. </a:t>
            </a:r>
          </a:p>
          <a:p>
            <a:pPr marL="0" indent="0" algn="just">
              <a:spcBef>
                <a:spcPts val="10"/>
              </a:spcBef>
              <a:buNone/>
            </a:pPr>
            <a:endParaRPr lang="en-ZA" sz="19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900" i="1" dirty="0">
                <a:effectLst/>
                <a:latin typeface="Arial" panose="020B0604020202020204" pitchFamily="34" charset="0"/>
                <a:ea typeface="Arial MT"/>
                <a:cs typeface="Arial" panose="020B0604020202020204" pitchFamily="34" charset="0"/>
              </a:rPr>
              <a:t>Comment:</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Concern is raised that the de minimus amount (R165 000) applicable to the purchasing of an annuity from the retirement component is too low and there is a request for it to be increased. </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 </a:t>
            </a:r>
            <a:endParaRPr lang="en-ZA" sz="19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1900" i="1" dirty="0">
                <a:effectLst/>
                <a:latin typeface="Arial" panose="020B0604020202020204" pitchFamily="34" charset="0"/>
                <a:ea typeface="Arial MT"/>
                <a:cs typeface="Arial" panose="020B0604020202020204" pitchFamily="34" charset="0"/>
              </a:rPr>
              <a:t>Response:</a:t>
            </a:r>
            <a:endParaRPr lang="en-ZA" sz="19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1900" dirty="0">
                <a:effectLst/>
                <a:latin typeface="Arial" panose="020B0604020202020204" pitchFamily="34" charset="0"/>
                <a:ea typeface="Arial MT"/>
                <a:cs typeface="Arial" panose="020B0604020202020204" pitchFamily="34" charset="0"/>
              </a:rPr>
              <a:t>Noted. The de minimus threshold has recently been increased. This is a general policy concern, and not specific to the two-pot reform. </a:t>
            </a:r>
            <a:endParaRPr lang="en-ZA" sz="1900" dirty="0">
              <a:effectLst/>
              <a:latin typeface="Arial" panose="020B0604020202020204" pitchFamily="34" charset="0"/>
              <a:ea typeface="Arial MT"/>
              <a:cs typeface="Arial" panose="020B0604020202020204" pitchFamily="34" charset="0"/>
            </a:endParaRPr>
          </a:p>
          <a:p>
            <a:endParaRPr lang="en-ZA" dirty="0"/>
          </a:p>
        </p:txBody>
      </p:sp>
    </p:spTree>
    <p:extLst>
      <p:ext uri="{BB962C8B-B14F-4D97-AF65-F5344CB8AC3E}">
        <p14:creationId xmlns:p14="http://schemas.microsoft.com/office/powerpoint/2010/main" val="226040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1F3E0-2B82-7191-5A04-8A4AF76F209E}"/>
              </a:ext>
            </a:extLst>
          </p:cNvPr>
          <p:cNvSpPr>
            <a:spLocks noGrp="1"/>
          </p:cNvSpPr>
          <p:nvPr>
            <p:ph type="title"/>
          </p:nvPr>
        </p:nvSpPr>
        <p:spPr/>
        <p:txBody>
          <a:bodyPr/>
          <a:lstStyle/>
          <a:p>
            <a:endParaRPr lang="en-ZA"/>
          </a:p>
        </p:txBody>
      </p:sp>
      <p:sp>
        <p:nvSpPr>
          <p:cNvPr id="3" name="Content Placeholder 2">
            <a:extLst>
              <a:ext uri="{FF2B5EF4-FFF2-40B4-BE49-F238E27FC236}">
                <a16:creationId xmlns:a16="http://schemas.microsoft.com/office/drawing/2014/main" id="{B58772FA-15D9-26AB-1042-1417BE0A2638}"/>
              </a:ext>
            </a:extLst>
          </p:cNvPr>
          <p:cNvSpPr>
            <a:spLocks noGrp="1"/>
          </p:cNvSpPr>
          <p:nvPr>
            <p:ph idx="1"/>
          </p:nvPr>
        </p:nvSpPr>
        <p:spPr/>
        <p:txBody>
          <a:bodyPr/>
          <a:lstStyle/>
          <a:p>
            <a:pPr indent="0" algn="just">
              <a:spcBef>
                <a:spcPts val="10"/>
              </a:spcBef>
              <a:buNone/>
            </a:pPr>
            <a:r>
              <a:rPr lang="en-US" sz="2000" i="1" dirty="0">
                <a:effectLst/>
                <a:latin typeface="Arial" panose="020B0604020202020204" pitchFamily="34" charset="0"/>
                <a:ea typeface="Arial MT"/>
                <a:cs typeface="Arial" panose="020B0604020202020204" pitchFamily="34" charset="0"/>
              </a:rPr>
              <a:t>Comment:</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Request for clarity on the treatment and allocation of the purchase of service periods in terms of the two-pot system for defined benefit funds.</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 </a:t>
            </a:r>
            <a:endParaRPr lang="en-ZA" sz="20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2000" i="1" dirty="0">
                <a:effectLst/>
                <a:latin typeface="Arial" panose="020B0604020202020204" pitchFamily="34" charset="0"/>
                <a:ea typeface="Arial MT"/>
                <a:cs typeface="Arial" panose="020B0604020202020204" pitchFamily="34" charset="0"/>
              </a:rPr>
              <a:t>Response:</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Where years of service are purchased comparable to an additional contribution in defined contribution schemes, it must also be allocated proportionally to the two components. The exact mechanism would be reliant on the funds’ rules. From a tax perspective, such additional contributions or purchasing of service is only deductible if within the allowable deduction rates, i.e., the lesser of 27.5% of gross remuneration or R350,000 per year.</a:t>
            </a:r>
          </a:p>
          <a:p>
            <a:pPr marL="0" indent="0" algn="just">
              <a:spcBef>
                <a:spcPts val="10"/>
              </a:spcBef>
              <a:buNone/>
            </a:pPr>
            <a:endParaRPr lang="en-ZA" sz="20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2000" i="1" dirty="0">
                <a:effectLst/>
                <a:latin typeface="Arial" panose="020B0604020202020204" pitchFamily="34" charset="0"/>
                <a:ea typeface="Arial MT"/>
                <a:cs typeface="Arial" panose="020B0604020202020204" pitchFamily="34" charset="0"/>
              </a:rPr>
              <a:t>Comment:</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Concern is raised about the practicality of the implementation date of September 2024. </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 </a:t>
            </a:r>
            <a:endParaRPr lang="en-ZA" sz="2000" dirty="0">
              <a:effectLst/>
              <a:latin typeface="Arial" panose="020B0604020202020204" pitchFamily="34" charset="0"/>
              <a:ea typeface="Arial MT"/>
              <a:cs typeface="Arial" panose="020B0604020202020204" pitchFamily="34" charset="0"/>
            </a:endParaRPr>
          </a:p>
          <a:p>
            <a:pPr indent="0" algn="just">
              <a:spcBef>
                <a:spcPts val="10"/>
              </a:spcBef>
              <a:buNone/>
            </a:pPr>
            <a:r>
              <a:rPr lang="en-US" sz="2000" i="1" dirty="0">
                <a:effectLst/>
                <a:latin typeface="Arial" panose="020B0604020202020204" pitchFamily="34" charset="0"/>
                <a:ea typeface="Arial MT"/>
                <a:cs typeface="Arial" panose="020B0604020202020204" pitchFamily="34" charset="0"/>
              </a:rPr>
              <a:t>Response:</a:t>
            </a:r>
            <a:endParaRPr lang="en-ZA" sz="2000" dirty="0">
              <a:effectLst/>
              <a:latin typeface="Arial" panose="020B0604020202020204" pitchFamily="34" charset="0"/>
              <a:ea typeface="Arial MT"/>
              <a:cs typeface="Arial" panose="020B0604020202020204" pitchFamily="34" charset="0"/>
            </a:endParaRPr>
          </a:p>
          <a:p>
            <a:pPr marL="0" indent="0" algn="just">
              <a:spcBef>
                <a:spcPts val="10"/>
              </a:spcBef>
              <a:buNone/>
            </a:pPr>
            <a:r>
              <a:rPr lang="en-US" sz="2000" dirty="0">
                <a:effectLst/>
                <a:latin typeface="Arial" panose="020B0604020202020204" pitchFamily="34" charset="0"/>
                <a:ea typeface="Arial MT"/>
                <a:cs typeface="Arial" panose="020B0604020202020204" pitchFamily="34" charset="0"/>
              </a:rPr>
              <a:t>Noted. Proposal to change the implementation date from March 2025 to September 2024 was made and adopted by Parliament. </a:t>
            </a:r>
            <a:endParaRPr lang="en-ZA" sz="2000" dirty="0">
              <a:effectLst/>
              <a:latin typeface="Arial" panose="020B0604020202020204" pitchFamily="34" charset="0"/>
              <a:ea typeface="Arial MT"/>
              <a:cs typeface="Arial" panose="020B0604020202020204" pitchFamily="34" charset="0"/>
            </a:endParaRPr>
          </a:p>
          <a:p>
            <a:endParaRPr lang="en-ZA" dirty="0"/>
          </a:p>
        </p:txBody>
      </p:sp>
    </p:spTree>
    <p:extLst>
      <p:ext uri="{BB962C8B-B14F-4D97-AF65-F5344CB8AC3E}">
        <p14:creationId xmlns:p14="http://schemas.microsoft.com/office/powerpoint/2010/main" val="33482525"/>
      </p:ext>
    </p:extLst>
  </p:cSld>
  <p:clrMapOvr>
    <a:masterClrMapping/>
  </p:clrMapOvr>
</p:sld>
</file>

<file path=ppt/theme/theme1.xml><?xml version="1.0" encoding="utf-8"?>
<a:theme xmlns:a="http://schemas.openxmlformats.org/drawingml/2006/main" name="Office Theme">
  <a:themeElements>
    <a:clrScheme name="NT colours">
      <a:dk1>
        <a:srgbClr val="000000"/>
      </a:dk1>
      <a:lt1>
        <a:sysClr val="window" lastClr="FFFFFF"/>
      </a:lt1>
      <a:dk2>
        <a:srgbClr val="BFBFBF"/>
      </a:dk2>
      <a:lt2>
        <a:srgbClr val="D8D8D8"/>
      </a:lt2>
      <a:accent1>
        <a:srgbClr val="B5111A"/>
      </a:accent1>
      <a:accent2>
        <a:srgbClr val="DCB95B"/>
      </a:accent2>
      <a:accent3>
        <a:srgbClr val="939598"/>
      </a:accent3>
      <a:accent4>
        <a:srgbClr val="F5833C"/>
      </a:accent4>
      <a:accent5>
        <a:srgbClr val="00A0D9"/>
      </a:accent5>
      <a:accent6>
        <a:srgbClr val="0AA145"/>
      </a:accent6>
      <a:hlink>
        <a:srgbClr val="006AA0"/>
      </a:hlink>
      <a:folHlink>
        <a:srgbClr val="0000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480677F8B6DB64C9DDECA1D6C693B41" ma:contentTypeVersion="17" ma:contentTypeDescription="Create a new document." ma:contentTypeScope="" ma:versionID="8fe1a0c6ac0de77bc84bdde91831b475">
  <xsd:schema xmlns:xsd="http://www.w3.org/2001/XMLSchema" xmlns:xs="http://www.w3.org/2001/XMLSchema" xmlns:p="http://schemas.microsoft.com/office/2006/metadata/properties" xmlns:ns3="8c2aa721-6d87-47d7-9df2-b83ad7ea99fe" xmlns:ns4="7a1c1573-29ec-4bff-8069-e6b9fa057505" targetNamespace="http://schemas.microsoft.com/office/2006/metadata/properties" ma:root="true" ma:fieldsID="d7eb8904d2afbc160f9947163b14079d" ns3:_="" ns4:_="">
    <xsd:import namespace="8c2aa721-6d87-47d7-9df2-b83ad7ea99fe"/>
    <xsd:import namespace="7a1c1573-29ec-4bff-8069-e6b9fa05750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LengthInSeconds" minOccurs="0"/>
                <xsd:element ref="ns4:MediaServiceAutoKeyPoints" minOccurs="0"/>
                <xsd:element ref="ns4:MediaServiceKeyPoints" minOccurs="0"/>
                <xsd:element ref="ns4:_activity" minOccurs="0"/>
                <xsd:element ref="ns4:MediaServiceObjectDetectorVersions" minOccurs="0"/>
                <xsd:element ref="ns4:MediaServiceAutoTags" minOccurs="0"/>
                <xsd:element ref="ns4:MediaServiceSystemTags" minOccurs="0"/>
                <xsd:element ref="ns4:MediaServiceOCR" minOccurs="0"/>
                <xsd:element ref="ns4:MediaServiceGenerationTime" minOccurs="0"/>
                <xsd:element ref="ns4:MediaServiceEventHashCode"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2aa721-6d87-47d7-9df2-b83ad7ea99f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c1573-29ec-4bff-8069-e6b9fa05750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_activity" ma:index="17" nillable="true" ma:displayName="_activity" ma:hidden="true" ma:internalName="_activity">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AutoTags" ma:index="19" nillable="true" ma:displayName="Tags" ma:internalName="MediaServiceAutoTag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7a1c1573-29ec-4bff-8069-e6b9fa057505" xsi:nil="true"/>
  </documentManagement>
</p:properties>
</file>

<file path=customXml/itemProps1.xml><?xml version="1.0" encoding="utf-8"?>
<ds:datastoreItem xmlns:ds="http://schemas.openxmlformats.org/officeDocument/2006/customXml" ds:itemID="{FB2A9702-80C7-48D0-AE1A-FB0616E90E21}">
  <ds:schemaRefs>
    <ds:schemaRef ds:uri="7a1c1573-29ec-4bff-8069-e6b9fa057505"/>
    <ds:schemaRef ds:uri="8c2aa721-6d87-47d7-9df2-b83ad7ea99f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ECC61FB-A6FF-4592-830E-DC6E06D3B6D3}">
  <ds:schemaRefs>
    <ds:schemaRef ds:uri="http://schemas.microsoft.com/sharepoint/v3/contenttype/forms"/>
  </ds:schemaRefs>
</ds:datastoreItem>
</file>

<file path=customXml/itemProps3.xml><?xml version="1.0" encoding="utf-8"?>
<ds:datastoreItem xmlns:ds="http://schemas.openxmlformats.org/officeDocument/2006/customXml" ds:itemID="{E0BB73C1-B694-47F4-88F6-67887AFDBB0A}">
  <ds:schemaRefs>
    <ds:schemaRef ds:uri="7a1c1573-29ec-4bff-8069-e6b9fa057505"/>
    <ds:schemaRef ds:uri="8c2aa721-6d87-47d7-9df2-b83ad7ea99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23</TotalTime>
  <Words>1485</Words>
  <Application>Microsoft Office PowerPoint</Application>
  <PresentationFormat>Widescreen</PresentationFormat>
  <Paragraphs>105</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MT</vt:lpstr>
      <vt:lpstr>Calibri</vt:lpstr>
      <vt:lpstr>Calibri Light</vt:lpstr>
      <vt:lpstr>Symbol</vt:lpstr>
      <vt:lpstr>Office Theme</vt:lpstr>
      <vt:lpstr> Response to secof  2024 PENSION FUNDS amendment bill [B3B-2024] </vt:lpstr>
      <vt:lpstr>Two-Pot Retirement System  (2024 Pension Funds Amendment Bill)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CD Legislation</cp:lastModifiedBy>
  <cp:revision>19</cp:revision>
  <dcterms:created xsi:type="dcterms:W3CDTF">2017-06-12T08:43:34Z</dcterms:created>
  <dcterms:modified xsi:type="dcterms:W3CDTF">2024-04-15T16:25:54Z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0x0101007480677F8B6DB64C9DDECA1D6C693B41</vt:lpwstr>
  </property>
</Properties>
</file>